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4"/>
    <p:sldMasterId id="2147483769" r:id="rId5"/>
    <p:sldMasterId id="2147483772" r:id="rId6"/>
    <p:sldMasterId id="2147483794" r:id="rId7"/>
    <p:sldMasterId id="2147483803" r:id="rId8"/>
    <p:sldMasterId id="2147483811" r:id="rId9"/>
    <p:sldMasterId id="2147483780" r:id="rId10"/>
  </p:sldMasterIdLst>
  <p:notesMasterIdLst>
    <p:notesMasterId r:id="rId25"/>
  </p:notesMasterIdLst>
  <p:handoutMasterIdLst>
    <p:handoutMasterId r:id="rId26"/>
  </p:handoutMasterIdLst>
  <p:sldIdLst>
    <p:sldId id="305" r:id="rId11"/>
    <p:sldId id="340" r:id="rId12"/>
    <p:sldId id="339" r:id="rId13"/>
    <p:sldId id="334" r:id="rId14"/>
    <p:sldId id="335" r:id="rId15"/>
    <p:sldId id="306" r:id="rId16"/>
    <p:sldId id="333" r:id="rId17"/>
    <p:sldId id="332" r:id="rId18"/>
    <p:sldId id="341" r:id="rId19"/>
    <p:sldId id="342" r:id="rId20"/>
    <p:sldId id="344" r:id="rId21"/>
    <p:sldId id="346" r:id="rId22"/>
    <p:sldId id="345" r:id="rId23"/>
    <p:sldId id="277" r:id="rId24"/>
  </p:sldIdLst>
  <p:sldSz cx="9144000" cy="514826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orient="horz" pos="729">
          <p15:clr>
            <a:srgbClr val="A4A3A4"/>
          </p15:clr>
        </p15:guide>
        <p15:guide id="11" orient="horz" pos="435">
          <p15:clr>
            <a:srgbClr val="A4A3A4"/>
          </p15:clr>
        </p15:guide>
        <p15:guide id="12" orient="horz" pos="228">
          <p15:clr>
            <a:srgbClr val="A4A3A4"/>
          </p15:clr>
        </p15:guide>
        <p15:guide id="13" pos="2331">
          <p15:clr>
            <a:srgbClr val="A4A3A4"/>
          </p15:clr>
        </p15:guide>
        <p15:guide id="14" pos="726">
          <p15:clr>
            <a:srgbClr val="A4A3A4"/>
          </p15:clr>
        </p15:guide>
        <p15:guide id="15" pos="875">
          <p15:clr>
            <a:srgbClr val="A4A3A4"/>
          </p15:clr>
        </p15:guide>
        <p15:guide id="16" pos="1260">
          <p15:clr>
            <a:srgbClr val="A4A3A4"/>
          </p15:clr>
        </p15:guide>
        <p15:guide id="17" pos="1410">
          <p15:clr>
            <a:srgbClr val="A4A3A4"/>
          </p15:clr>
        </p15:guide>
        <p15:guide id="18" pos="1796">
          <p15:clr>
            <a:srgbClr val="A4A3A4"/>
          </p15:clr>
        </p15:guide>
        <p15:guide id="19" pos="1944">
          <p15:clr>
            <a:srgbClr val="A4A3A4"/>
          </p15:clr>
        </p15:guide>
        <p15:guide id="20" pos="2481">
          <p15:clr>
            <a:srgbClr val="A4A3A4"/>
          </p15:clr>
        </p15:guide>
        <p15:guide id="21" pos="2869">
          <p15:clr>
            <a:srgbClr val="A4A3A4"/>
          </p15:clr>
        </p15:guide>
        <p15:guide id="22" pos="3029">
          <p15:clr>
            <a:srgbClr val="A4A3A4"/>
          </p15:clr>
        </p15:guide>
        <p15:guide id="23" pos="3402">
          <p15:clr>
            <a:srgbClr val="A4A3A4"/>
          </p15:clr>
        </p15:guide>
        <p15:guide id="24" pos="3552">
          <p15:clr>
            <a:srgbClr val="A4A3A4"/>
          </p15:clr>
        </p15:guide>
        <p15:guide id="25" pos="3938">
          <p15:clr>
            <a:srgbClr val="A4A3A4"/>
          </p15:clr>
        </p15:guide>
        <p15:guide id="26" pos="4086">
          <p15:clr>
            <a:srgbClr val="A4A3A4"/>
          </p15:clr>
        </p15:guide>
        <p15:guide id="27" pos="4473">
          <p15:clr>
            <a:srgbClr val="A4A3A4"/>
          </p15:clr>
        </p15:guide>
        <p15:guide id="28" pos="4621">
          <p15:clr>
            <a:srgbClr val="A4A3A4"/>
          </p15:clr>
        </p15:guide>
        <p15:guide id="29" pos="5008">
          <p15:clr>
            <a:srgbClr val="A4A3A4"/>
          </p15:clr>
        </p15:guide>
        <p15:guide id="30" pos="5157">
          <p15:clr>
            <a:srgbClr val="A4A3A4"/>
          </p15:clr>
        </p15:guide>
        <p15:guide id="31" pos="5759">
          <p15:clr>
            <a:srgbClr val="A4A3A4"/>
          </p15:clr>
        </p15:guide>
        <p15:guide id="32" pos="48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  <a:srgbClr val="5B9BD5"/>
    <a:srgbClr val="404040"/>
    <a:srgbClr val="333333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1" autoAdjust="0"/>
    <p:restoredTop sz="86419" autoAdjust="0"/>
  </p:normalViewPr>
  <p:slideViewPr>
    <p:cSldViewPr snapToGrid="0">
      <p:cViewPr varScale="1">
        <p:scale>
          <a:sx n="71" d="100"/>
          <a:sy n="71" d="100"/>
        </p:scale>
        <p:origin x="60" y="1542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orient="horz" pos="729"/>
        <p:guide orient="horz" pos="435"/>
        <p:guide orient="horz" pos="228"/>
        <p:guide pos="233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  <p:guide pos="4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3127"/>
        <p:guide pos="2141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102428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"/>
            <a:ext cx="9144000" cy="515111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6" y="361949"/>
            <a:ext cx="2234324" cy="8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"/>
            <a:ext cx="9144000" cy="51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"/>
            <a:ext cx="9144000" cy="51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53195" y="1268950"/>
            <a:ext cx="7864664" cy="1813973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Программно-техническая реализация алгоритма работы постов радиационного контроля АСКРО при различных режимах работы АЭС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	С.Б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Чебышов, Р.А. Насибуллин, А.С. Гордеев,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М.В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Орлов, И.А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Ащеулов, К.Ю. Кротов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Р.А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Насибуллин</a:t>
            </a:r>
          </a:p>
        </p:txBody>
      </p:sp>
    </p:spTree>
    <p:extLst>
      <p:ext uri="{BB962C8B-B14F-4D97-AF65-F5344CB8AC3E}">
        <p14:creationId xmlns:p14="http://schemas.microsoft.com/office/powerpoint/2010/main" val="30253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322730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 smtClean="0"/>
              <a:t>Отказоустойчивая схема работы ПРК</a:t>
            </a:r>
            <a:r>
              <a:rPr lang="en-US" sz="2000" dirty="0" smtClean="0"/>
              <a:t> </a:t>
            </a:r>
            <a:endParaRPr lang="ru-RU" sz="2000" dirty="0" smtClean="0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57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:\DEPT 1600\ДОКУМЕНТЫ\4 ПРОЕКТЫ\АСКРО СНИИП РАЗВИТИЕ\1. ПАСПОРТ Инвестпроекта АСЭМОО\1. ДОКУМЕНТЫ ПРОЕКТА АСЭМОО\1. ПРЕЗЕНТАЦИЯ проекта АСЭМОО\Презентация ПРК АСКРО\Презентация ПРК АСКРО_структура 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7947"/>
            <a:ext cx="823739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8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322730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 smtClean="0"/>
              <a:t>Протокол обмена данными между ПРК и ЦПК</a:t>
            </a: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57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494087"/>
              </p:ext>
            </p:extLst>
          </p:nvPr>
        </p:nvGraphicFramePr>
        <p:xfrm>
          <a:off x="364937" y="1724661"/>
          <a:ext cx="8093263" cy="3108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6280"/>
                <a:gridCol w="1038227"/>
                <a:gridCol w="3678756"/>
              </a:tblGrid>
              <a:tr h="81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Назначение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Регистр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 и тип данных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значение МАЭД гамма-излучения, Зв/ч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0x00</a:t>
                      </a:r>
                      <a:r>
                        <a:rPr lang="ru-RU" sz="1200">
                          <a:effectLst/>
                        </a:rPr>
                        <a:t>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Результат измерения ДБГ-С11Д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float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</a:tr>
              <a:tr h="81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0x00</a:t>
                      </a:r>
                      <a:r>
                        <a:rPr lang="ru-RU" sz="1200">
                          <a:effectLst/>
                        </a:rPr>
                        <a:t>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Значение экспозиционной дозы, Зв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0x00</a:t>
                      </a:r>
                      <a:r>
                        <a:rPr lang="ru-RU" sz="1200">
                          <a:effectLst/>
                        </a:rPr>
                        <a:t>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Расчетное значение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float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</a:tr>
              <a:tr h="81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0x00</a:t>
                      </a:r>
                      <a:r>
                        <a:rPr lang="ru-RU" sz="1200" dirty="0">
                          <a:effectLst/>
                        </a:rPr>
                        <a:t>03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Время накопления экспозиционной дозы, мин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0x00</a:t>
                      </a:r>
                      <a:r>
                        <a:rPr lang="ru-RU" sz="1200" dirty="0">
                          <a:effectLst/>
                        </a:rPr>
                        <a:t>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Расчетное значение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unsigned long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</a:tr>
              <a:tr h="81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0x00</a:t>
                      </a:r>
                      <a:r>
                        <a:rPr lang="ru-RU" sz="1200" dirty="0">
                          <a:effectLst/>
                        </a:rPr>
                        <a:t>05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Статусные биты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0x00</a:t>
                      </a:r>
                      <a:r>
                        <a:rPr lang="ru-RU" sz="1200">
                          <a:effectLst/>
                        </a:rPr>
                        <a:t>06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Битовая маска (таблица 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unsigned long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</a:tr>
              <a:tr h="81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x</a:t>
                      </a:r>
                      <a:r>
                        <a:rPr lang="ru-RU" sz="1200" dirty="0">
                          <a:effectLst/>
                        </a:rPr>
                        <a:t>0007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Время последнего расчета экспозиционной дозы, сек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x</a:t>
                      </a:r>
                      <a:r>
                        <a:rPr lang="ru-RU" sz="1200">
                          <a:effectLst/>
                        </a:rPr>
                        <a:t>0008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Кол-во секунд с 01.01.1970 00:00:00 </a:t>
                      </a:r>
                      <a:r>
                        <a:rPr lang="en-US" sz="1200" dirty="0">
                          <a:effectLst/>
                        </a:rPr>
                        <a:t>UTC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unsigned long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</a:tr>
              <a:tr h="81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x</a:t>
                      </a:r>
                      <a:r>
                        <a:rPr lang="ru-RU" sz="1200" dirty="0">
                          <a:effectLst/>
                        </a:rPr>
                        <a:t>0009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Значение порога 1, Зв/ч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x</a:t>
                      </a:r>
                      <a:r>
                        <a:rPr lang="ru-RU" sz="1200">
                          <a:effectLst/>
                        </a:rPr>
                        <a:t>000</a:t>
                      </a:r>
                      <a:r>
                        <a:rPr lang="en-US" sz="1200">
                          <a:effectLst/>
                        </a:rPr>
                        <a:t>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Предупредительная </a:t>
                      </a:r>
                      <a:r>
                        <a:rPr lang="ru-RU" sz="1200" dirty="0" err="1">
                          <a:effectLst/>
                        </a:rPr>
                        <a:t>уставка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float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</a:tr>
              <a:tr h="81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x</a:t>
                      </a:r>
                      <a:r>
                        <a:rPr lang="ru-RU" sz="1200" dirty="0">
                          <a:effectLst/>
                        </a:rPr>
                        <a:t>00</a:t>
                      </a:r>
                      <a:r>
                        <a:rPr lang="en-US" sz="1200" dirty="0">
                          <a:effectLst/>
                        </a:rPr>
                        <a:t>0B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Значение порога 2, Зв/ч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x</a:t>
                      </a:r>
                      <a:r>
                        <a:rPr lang="ru-RU" sz="1200">
                          <a:effectLst/>
                        </a:rPr>
                        <a:t>00</a:t>
                      </a:r>
                      <a:r>
                        <a:rPr lang="en-US" sz="1200">
                          <a:effectLst/>
                        </a:rPr>
                        <a:t>0C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Аварийная </a:t>
                      </a:r>
                      <a:r>
                        <a:rPr lang="ru-RU" sz="1200" dirty="0" err="1">
                          <a:effectLst/>
                        </a:rPr>
                        <a:t>уставка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float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 anchor="ctr"/>
                </a:tc>
              </a:tr>
              <a:tr h="81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0x000D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Локальное астрономическое время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0x00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Кол-во секунд с 01.01.1970 00:00:00 UTC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unsigned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long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</a:tr>
              <a:tr h="141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0x000F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208" marR="6720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64937" y="682326"/>
            <a:ext cx="8093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Обмен информацией между программно-техническими средствами верхнего уровня (ПТС ВУ) и блоком обработки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ПРК осуществляется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протоколу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MODBUS ASCII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5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322730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/>
              <a:t>Механизм внеочередной передачи данных </a:t>
            </a:r>
            <a:r>
              <a:rPr lang="ru-RU" sz="2000" dirty="0" smtClean="0"/>
              <a:t>с ПРК</a:t>
            </a: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57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54396"/>
              </p:ext>
            </p:extLst>
          </p:nvPr>
        </p:nvGraphicFramePr>
        <p:xfrm>
          <a:off x="635372" y="1041923"/>
          <a:ext cx="8024533" cy="11150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5714"/>
                <a:gridCol w="1021304"/>
                <a:gridCol w="3647515"/>
              </a:tblGrid>
              <a:tr h="200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Назначение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Регистр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 и тип данных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4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Код команды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0x0100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Код команды и результата выполнения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short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46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Буфер данных команды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x0101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Набор регистров произвольного назначения (в зависимости от кода команды), может не использоваться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4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···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0x01FF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750" y="2425924"/>
            <a:ext cx="81201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ПРК формирует посылку с текущей информацией (регистры 0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0000 – 0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000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и передает ее при помощи команды 0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(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Preset Multiple Registers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MODBUS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этом ПРК обязательно должен дождаться подтверждения от ПТС ВУ стандартным ответом на команду 0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10. Для этого ПРК запускает специальный таймер ожидания ответа, в течении интервала срабатывания которого должен быть принят корректный ответ от ПТС ВУ. Если ответ за указанное время не поступает, ПРК заново посылает команду 0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с текущей информацией и снова ждет ответа от ПТС ВУ. Количество таких попыток по умолчанию равно 5. Если передать информацию так и не удается, ПРК переходит в режим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Slave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ожидает запроса от ПТС ВУ.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075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322730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 smtClean="0"/>
              <a:t>Алгоритм реализации выполнения функций ПРК</a:t>
            </a: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57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5" y="682326"/>
            <a:ext cx="3066381" cy="4336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50" y="798811"/>
            <a:ext cx="2466097" cy="3921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063" y="1174909"/>
            <a:ext cx="2392814" cy="37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967280" y="4779447"/>
            <a:ext cx="1694948" cy="227920"/>
          </a:xfrm>
        </p:spPr>
        <p:txBody>
          <a:bodyPr/>
          <a:lstStyle/>
          <a:p>
            <a:r>
              <a:rPr lang="ru-RU" dirty="0" smtClean="0"/>
              <a:t>202</a:t>
            </a:r>
            <a:r>
              <a:rPr lang="ru-RU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3970" y="2287513"/>
            <a:ext cx="467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ea typeface="Arial" charset="0"/>
                <a:cs typeface="Arial" pitchFamily="34" charset="0"/>
              </a:rPr>
              <a:t>Спасибо за внимание 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ea typeface="Arial" charset="0"/>
                <a:cs typeface="Arial" pitchFamily="34" charset="0"/>
              </a:rPr>
              <a:t>!</a:t>
            </a:r>
            <a:endParaRPr lang="en-US" sz="2800" b="1" dirty="0">
              <a:solidFill>
                <a:srgbClr val="333333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359999" y="282644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Структурная схема АСКРО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359999" y="571500"/>
            <a:ext cx="5337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Рисунок 1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4" y="669978"/>
            <a:ext cx="7038156" cy="42564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2444" y="2608729"/>
            <a:ext cx="7038156" cy="23176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16200000">
            <a:off x="6646316" y="3639645"/>
            <a:ext cx="205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Область интересов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4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282644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 радиационного контроля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5337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50047" y="802707"/>
            <a:ext cx="1026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ПРК-02Р</a:t>
            </a:r>
            <a:endParaRPr lang="ru-RU" sz="1600" b="1" dirty="0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9" y="1473851"/>
            <a:ext cx="1565480" cy="33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39750" y="1139252"/>
            <a:ext cx="20737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97999" y="1139252"/>
            <a:ext cx="4533933" cy="141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29" b="1" u="sng" dirty="0"/>
              <a:t>Назначение:</a:t>
            </a:r>
          </a:p>
          <a:p>
            <a:r>
              <a:rPr lang="ru-RU" sz="1229" dirty="0"/>
              <a:t>Контроль мощности </a:t>
            </a:r>
            <a:r>
              <a:rPr lang="ru-RU" sz="1229" dirty="0" err="1"/>
              <a:t>амбиентного</a:t>
            </a:r>
            <a:r>
              <a:rPr lang="ru-RU" sz="1229" dirty="0"/>
              <a:t> эквивалента дозы (МАЭД) </a:t>
            </a:r>
            <a:r>
              <a:rPr lang="ru-RU" sz="1229" dirty="0" smtClean="0"/>
              <a:t>фотонного излучения </a:t>
            </a:r>
            <a:r>
              <a:rPr lang="ru-RU" sz="1229" dirty="0"/>
              <a:t>в зоне наблюдения (ЗН), в санитарно-защитной зоне (СЗН) АЭС и на других объектах использования атомной энергии (ОИАЭ), а также </a:t>
            </a:r>
            <a:r>
              <a:rPr lang="ru-RU" sz="1229" dirty="0" smtClean="0"/>
              <a:t>обработка полученной </a:t>
            </a:r>
            <a:r>
              <a:rPr lang="ru-RU" sz="1229" dirty="0"/>
              <a:t>информации и передача </a:t>
            </a:r>
            <a:r>
              <a:rPr lang="ru-RU" sz="1229" dirty="0" smtClean="0"/>
              <a:t>ее по </a:t>
            </a:r>
            <a:r>
              <a:rPr lang="ru-RU" sz="1229" dirty="0"/>
              <a:t>радиоканалу в центр сбора </a:t>
            </a:r>
            <a:r>
              <a:rPr lang="ru-RU" sz="1229" dirty="0" smtClean="0"/>
              <a:t>данных на верхний уровень системы АСКРО.</a:t>
            </a:r>
            <a:endParaRPr lang="ru-RU" sz="1229" dirty="0"/>
          </a:p>
        </p:txBody>
      </p:sp>
      <p:sp>
        <p:nvSpPr>
          <p:cNvPr id="18" name="TextBox 17"/>
          <p:cNvSpPr txBox="1"/>
          <p:nvPr/>
        </p:nvSpPr>
        <p:spPr>
          <a:xfrm>
            <a:off x="2897999" y="2693080"/>
            <a:ext cx="4533933" cy="217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29" b="1" u="sng" dirty="0"/>
              <a:t>Ключевые характеристики:</a:t>
            </a:r>
          </a:p>
          <a:p>
            <a:pPr marL="214485" indent="-214485" algn="just">
              <a:buFontTx/>
              <a:buChar char="-"/>
            </a:pPr>
            <a:r>
              <a:rPr lang="ru-RU" sz="1229" dirty="0" smtClean="0"/>
              <a:t>Повышенная </a:t>
            </a:r>
            <a:r>
              <a:rPr lang="ru-RU" sz="1229" dirty="0"/>
              <a:t>устойчивость к климатическим условиям и внешним воздействиям;</a:t>
            </a:r>
          </a:p>
          <a:p>
            <a:pPr marL="214485" indent="-214485" algn="just">
              <a:buFontTx/>
              <a:buChar char="-"/>
            </a:pPr>
            <a:r>
              <a:rPr lang="ru-RU" sz="1229" dirty="0"/>
              <a:t>Является </a:t>
            </a:r>
            <a:r>
              <a:rPr lang="ru-RU" sz="1229" dirty="0" smtClean="0"/>
              <a:t>средством измерения </a:t>
            </a:r>
            <a:r>
              <a:rPr lang="ru-RU" sz="1229" dirty="0"/>
              <a:t>утвержденного </a:t>
            </a:r>
            <a:r>
              <a:rPr lang="ru-RU" sz="1229" dirty="0" smtClean="0"/>
              <a:t>типа;</a:t>
            </a:r>
          </a:p>
          <a:p>
            <a:pPr marL="214485" indent="-214485" algn="just">
              <a:buFontTx/>
              <a:buChar char="-"/>
            </a:pPr>
            <a:r>
              <a:rPr lang="ru-RU" sz="1229" dirty="0" smtClean="0"/>
              <a:t>Имеет сертификат соответствия ОИАЭ;</a:t>
            </a:r>
            <a:endParaRPr lang="ru-RU" sz="1229" dirty="0"/>
          </a:p>
          <a:p>
            <a:pPr marL="214485" indent="-214485" algn="just">
              <a:buFontTx/>
              <a:buChar char="-"/>
            </a:pPr>
            <a:r>
              <a:rPr lang="ru-RU" sz="1229" dirty="0"/>
              <a:t>Класс безопасности 3Н;</a:t>
            </a:r>
          </a:p>
          <a:p>
            <a:pPr marL="214485" indent="-214485" algn="just">
              <a:buFontTx/>
              <a:buChar char="-"/>
            </a:pPr>
            <a:r>
              <a:rPr lang="ru-RU" sz="1229" dirty="0"/>
              <a:t>Повышенная автономность работы (72 ч в отсутствии внешнего питания при -50 </a:t>
            </a:r>
            <a:r>
              <a:rPr lang="ru-RU" sz="1229" baseline="30000" dirty="0"/>
              <a:t>0</a:t>
            </a:r>
            <a:r>
              <a:rPr lang="ru-RU" sz="1229" dirty="0"/>
              <a:t>С)</a:t>
            </a:r>
          </a:p>
          <a:p>
            <a:pPr marL="214485" indent="-214485" algn="just">
              <a:buFontTx/>
              <a:buChar char="-"/>
            </a:pPr>
            <a:r>
              <a:rPr lang="ru-RU" sz="1229" dirty="0"/>
              <a:t>Интеграция в промышленную сеть обмена данных по проводным</a:t>
            </a:r>
            <a:r>
              <a:rPr lang="en-US" sz="1229" dirty="0"/>
              <a:t> (RS-485, Ethernet)</a:t>
            </a:r>
            <a:r>
              <a:rPr lang="ru-RU" sz="1229" dirty="0"/>
              <a:t> и телеметрическим каналам связи (</a:t>
            </a:r>
            <a:r>
              <a:rPr lang="ru-RU" sz="1229" dirty="0" smtClean="0"/>
              <a:t>УКВ, </a:t>
            </a:r>
            <a:r>
              <a:rPr lang="en-US" sz="1229" smtClean="0"/>
              <a:t>TETRA, GSM)</a:t>
            </a:r>
            <a:endParaRPr lang="ru-RU" sz="1229" dirty="0"/>
          </a:p>
        </p:txBody>
      </p:sp>
    </p:spTree>
    <p:extLst>
      <p:ext uri="{BB962C8B-B14F-4D97-AF65-F5344CB8AC3E}">
        <p14:creationId xmlns:p14="http://schemas.microsoft.com/office/powerpoint/2010/main" val="19005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282644"/>
            <a:ext cx="6918122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 радиационного контроля  павильонный ПРК-04Р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82" y="984084"/>
            <a:ext cx="3042442" cy="332876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9750" y="577850"/>
            <a:ext cx="6918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03" y="921910"/>
            <a:ext cx="3133129" cy="3375983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>
            <a:off x="1103239" y="1952527"/>
            <a:ext cx="4982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103239" y="2460527"/>
            <a:ext cx="6663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103239" y="2924077"/>
            <a:ext cx="2000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103239" y="3720147"/>
            <a:ext cx="168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7135739" y="1628677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6011789" y="2993927"/>
            <a:ext cx="18097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249789" y="2574827"/>
            <a:ext cx="25717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5948289" y="3413027"/>
            <a:ext cx="1873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6291189" y="3927377"/>
            <a:ext cx="1530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5391" y="1734805"/>
            <a:ext cx="920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dirty="0" smtClean="0"/>
              <a:t>БД МАЭД</a:t>
            </a:r>
          </a:p>
          <a:p>
            <a:pPr algn="r"/>
            <a:r>
              <a:rPr lang="ru-RU" sz="1050" dirty="0" smtClean="0"/>
              <a:t>ɣ-излучения</a:t>
            </a:r>
            <a:endParaRPr lang="ru-RU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252567" y="2250237"/>
            <a:ext cx="9332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dirty="0" smtClean="0"/>
              <a:t>ПРК-06Р</a:t>
            </a:r>
          </a:p>
          <a:p>
            <a:pPr algn="r"/>
            <a:r>
              <a:rPr lang="ru-RU" sz="1050" dirty="0" smtClean="0"/>
              <a:t>(инфо-табло)</a:t>
            </a:r>
            <a:endParaRPr lang="ru-RU" sz="1050" dirty="0"/>
          </a:p>
        </p:txBody>
      </p:sp>
      <p:sp>
        <p:nvSpPr>
          <p:cNvPr id="55" name="TextBox 54"/>
          <p:cNvSpPr txBox="1"/>
          <p:nvPr/>
        </p:nvSpPr>
        <p:spPr>
          <a:xfrm>
            <a:off x="113106" y="2723837"/>
            <a:ext cx="10727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dirty="0" smtClean="0"/>
              <a:t>Щит</a:t>
            </a:r>
          </a:p>
          <a:p>
            <a:pPr algn="r"/>
            <a:r>
              <a:rPr lang="ru-RU" sz="1050" dirty="0" smtClean="0"/>
              <a:t>электрический</a:t>
            </a:r>
            <a:endParaRPr lang="ru-RU" sz="1050" dirty="0"/>
          </a:p>
        </p:txBody>
      </p:sp>
      <p:sp>
        <p:nvSpPr>
          <p:cNvPr id="56" name="TextBox 55"/>
          <p:cNvSpPr txBox="1"/>
          <p:nvPr/>
        </p:nvSpPr>
        <p:spPr>
          <a:xfrm>
            <a:off x="133143" y="3572228"/>
            <a:ext cx="10326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dirty="0" smtClean="0"/>
              <a:t>Входная дверь</a:t>
            </a:r>
            <a:endParaRPr lang="ru-RU" sz="1050" dirty="0"/>
          </a:p>
        </p:txBody>
      </p:sp>
      <p:sp>
        <p:nvSpPr>
          <p:cNvPr id="57" name="TextBox 56"/>
          <p:cNvSpPr txBox="1"/>
          <p:nvPr/>
        </p:nvSpPr>
        <p:spPr>
          <a:xfrm>
            <a:off x="7750227" y="1420928"/>
            <a:ext cx="8787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Солнечные </a:t>
            </a:r>
          </a:p>
          <a:p>
            <a:r>
              <a:rPr lang="ru-RU" sz="1050" dirty="0"/>
              <a:t>п</a:t>
            </a:r>
            <a:r>
              <a:rPr lang="ru-RU" sz="1050" dirty="0" smtClean="0"/>
              <a:t>анели (СП)</a:t>
            </a:r>
            <a:endParaRPr lang="ru-RU" sz="1050" dirty="0"/>
          </a:p>
        </p:txBody>
      </p:sp>
      <p:sp>
        <p:nvSpPr>
          <p:cNvPr id="58" name="TextBox 57"/>
          <p:cNvSpPr txBox="1"/>
          <p:nvPr/>
        </p:nvSpPr>
        <p:spPr>
          <a:xfrm>
            <a:off x="7750227" y="2420709"/>
            <a:ext cx="1056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Контроллер СП</a:t>
            </a:r>
            <a:endParaRPr lang="ru-RU" sz="1050" dirty="0"/>
          </a:p>
        </p:txBody>
      </p:sp>
      <p:sp>
        <p:nvSpPr>
          <p:cNvPr id="59" name="TextBox 58"/>
          <p:cNvSpPr txBox="1"/>
          <p:nvPr/>
        </p:nvSpPr>
        <p:spPr>
          <a:xfrm>
            <a:off x="7750227" y="2846960"/>
            <a:ext cx="9733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Кондиционер</a:t>
            </a:r>
            <a:endParaRPr lang="ru-RU" sz="1050" dirty="0"/>
          </a:p>
        </p:txBody>
      </p:sp>
      <p:sp>
        <p:nvSpPr>
          <p:cNvPr id="60" name="TextBox 59"/>
          <p:cNvSpPr txBox="1"/>
          <p:nvPr/>
        </p:nvSpPr>
        <p:spPr>
          <a:xfrm>
            <a:off x="7750227" y="3203409"/>
            <a:ext cx="11624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Аккумуляторный</a:t>
            </a:r>
          </a:p>
          <a:p>
            <a:r>
              <a:rPr lang="ru-RU" sz="1050" dirty="0"/>
              <a:t>с</a:t>
            </a:r>
            <a:r>
              <a:rPr lang="ru-RU" sz="1050" dirty="0" smtClean="0"/>
              <a:t>теллаж с АКБ</a:t>
            </a:r>
            <a:endParaRPr lang="ru-RU" sz="1050" dirty="0"/>
          </a:p>
        </p:txBody>
      </p:sp>
      <p:sp>
        <p:nvSpPr>
          <p:cNvPr id="61" name="TextBox 60"/>
          <p:cNvSpPr txBox="1"/>
          <p:nvPr/>
        </p:nvSpPr>
        <p:spPr>
          <a:xfrm>
            <a:off x="7750227" y="3719628"/>
            <a:ext cx="11047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Система </a:t>
            </a:r>
          </a:p>
          <a:p>
            <a:r>
              <a:rPr lang="ru-RU" sz="1050" dirty="0" err="1" smtClean="0"/>
              <a:t>пожаратушения</a:t>
            </a:r>
            <a:endParaRPr lang="ru-RU" sz="1050" dirty="0"/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1106484" y="3347578"/>
            <a:ext cx="996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2053" y="3147411"/>
            <a:ext cx="11569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 smtClean="0"/>
              <a:t>ПРК-02Р со</a:t>
            </a:r>
          </a:p>
          <a:p>
            <a:pPr algn="r"/>
            <a:r>
              <a:rPr lang="ru-RU" sz="1050" dirty="0" smtClean="0"/>
              <a:t>спектрометром</a:t>
            </a:r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1098885" y="4081539"/>
            <a:ext cx="2160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28789" y="3940151"/>
            <a:ext cx="1032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 smtClean="0"/>
              <a:t>Калорифер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2430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282644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Линейка постов радиационного контроля</a:t>
            </a:r>
            <a:r>
              <a:rPr lang="en-US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СНИИП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6775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50047" y="802707"/>
            <a:ext cx="1954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ПРК-02Р, ПРК-03Р</a:t>
            </a:r>
            <a:endParaRPr lang="ru-RU" sz="1600" b="1" dirty="0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9" y="1289522"/>
            <a:ext cx="1641551" cy="342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07875" y="802707"/>
            <a:ext cx="1026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ПРК-05Р</a:t>
            </a:r>
            <a:endParaRPr lang="ru-RU" sz="16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39750" y="1139252"/>
            <a:ext cx="3387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795779" y="1139252"/>
            <a:ext cx="35703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9810" y="1090392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(minimum, medium)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07875" y="1087615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(mobile)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09" y="1572851"/>
            <a:ext cx="1872422" cy="31054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54" y="1655498"/>
            <a:ext cx="1555973" cy="1546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93" y="1709983"/>
            <a:ext cx="1063142" cy="13384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711120" y="3173016"/>
            <a:ext cx="1026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ПРК-06Р</a:t>
            </a:r>
            <a:endParaRPr lang="ru-RU" sz="1600" b="1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799024" y="3509561"/>
            <a:ext cx="35703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11120" y="3457924"/>
            <a:ext cx="1044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(info board)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79" y="3817338"/>
            <a:ext cx="2597242" cy="8711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201" y="3852153"/>
            <a:ext cx="182587" cy="8261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36" y="4027803"/>
            <a:ext cx="184789" cy="6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539750" y="282644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 smtClean="0"/>
              <a:t>Пост радиационного контроля ПРК-02Р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297330"/>
              </p:ext>
            </p:extLst>
          </p:nvPr>
        </p:nvGraphicFramePr>
        <p:xfrm>
          <a:off x="539750" y="872966"/>
          <a:ext cx="57600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00"/>
                <a:gridCol w="3348000"/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Назначение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Измерение МАЭД гамма-излучения</a:t>
                      </a:r>
                      <a:r>
                        <a:rPr lang="ru-RU" sz="1100" baseline="0" dirty="0" smtClean="0"/>
                        <a:t> в атмосферном воздухе в СЗЗ и ЗН вокруг АЭС</a:t>
                      </a:r>
                      <a:endParaRPr lang="ru-RU" sz="1100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Тип детектора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Счетчики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Гейгера-Мюллера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Диапазон измерения</a:t>
                      </a:r>
                      <a:r>
                        <a:rPr lang="ru-RU" sz="1100" baseline="0" dirty="0" smtClean="0"/>
                        <a:t> МАЭД, Зв/ч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</a:t>
                      </a:r>
                      <a:r>
                        <a:rPr lang="ru-RU" sz="1100" dirty="0" smtClean="0"/>
                        <a:t>,0×10</a:t>
                      </a:r>
                      <a:r>
                        <a:rPr lang="ru-RU" sz="1100" baseline="30000" dirty="0" smtClean="0"/>
                        <a:t>-7</a:t>
                      </a:r>
                      <a:r>
                        <a:rPr lang="ru-RU" sz="1100" dirty="0" smtClean="0"/>
                        <a:t> ÷ 10 </a:t>
                      </a: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Диапазон регистрации энергий, МэВ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0,06 ÷ 3,00</a:t>
                      </a: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Погрешность,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не более, %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±15</a:t>
                      </a:r>
                      <a:endParaRPr lang="ru-RU" sz="1100" baseline="30000" dirty="0" smtClean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Габаритные</a:t>
                      </a:r>
                      <a:r>
                        <a:rPr lang="ru-RU" sz="1100" baseline="0" dirty="0" smtClean="0"/>
                        <a:t> размеры, </a:t>
                      </a:r>
                      <a:r>
                        <a:rPr lang="ru-RU" sz="1100" dirty="0" smtClean="0"/>
                        <a:t>мм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2290 × 1150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× 835</a:t>
                      </a: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Масса, не более, кг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550</a:t>
                      </a: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Напряжение питания,</a:t>
                      </a:r>
                      <a:r>
                        <a:rPr lang="ru-RU" sz="1100" baseline="0" dirty="0" smtClean="0"/>
                        <a:t> 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ru-RU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baseline="0" dirty="0" smtClean="0"/>
                        <a:t>Мощность, не более, </a:t>
                      </a:r>
                      <a:r>
                        <a:rPr lang="ru-RU" sz="1100" dirty="0" smtClean="0"/>
                        <a:t>Вт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1200</a:t>
                      </a:r>
                      <a:r>
                        <a:rPr lang="en-US" sz="1100" dirty="0" smtClean="0"/>
                        <a:t> (</a:t>
                      </a:r>
                      <a:r>
                        <a:rPr lang="ru-RU" sz="1100" dirty="0" smtClean="0"/>
                        <a:t>осень-весна);</a:t>
                      </a:r>
                      <a:r>
                        <a:rPr lang="ru-RU" sz="1100" baseline="0" dirty="0" smtClean="0"/>
                        <a:t> 200 (лето)</a:t>
                      </a:r>
                      <a:endParaRPr lang="ru-RU" sz="1100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Диапазон рабочих температур,</a:t>
                      </a:r>
                      <a:r>
                        <a:rPr lang="ru-RU" sz="1100" baseline="0" dirty="0" smtClean="0"/>
                        <a:t> °С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 -50  ÷  +50</a:t>
                      </a:r>
                      <a:endParaRPr lang="ru-RU" sz="1100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Интерфейс связи с ВУ/протокол связи с ВУ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УКВ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/ MODBUS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RTU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Автономность,</a:t>
                      </a:r>
                      <a:r>
                        <a:rPr lang="ru-RU" sz="1100" baseline="0" dirty="0" smtClean="0"/>
                        <a:t> ч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Класс безопасности</a:t>
                      </a:r>
                      <a:r>
                        <a:rPr lang="ru-RU" sz="1100" baseline="0" dirty="0" smtClean="0"/>
                        <a:t> по НП-001-15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3Н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Свидетельство</a:t>
                      </a:r>
                      <a:r>
                        <a:rPr lang="ru-RU" sz="1100" baseline="0" dirty="0" smtClean="0"/>
                        <a:t> утв. типа СИ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RU.C.38.050.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69666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0D4168C-48E8-4B9A-AAB0-140B42AB9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9868" y="1211145"/>
            <a:ext cx="1159315" cy="2512058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39750" y="571500"/>
            <a:ext cx="57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301" y="1211145"/>
            <a:ext cx="1160834" cy="293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282644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создаваемой продуктовой линейки ПРК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7" name="TextBox 42"/>
          <p:cNvSpPr txBox="1">
            <a:spLocks noChangeArrowheads="1"/>
          </p:cNvSpPr>
          <p:nvPr/>
        </p:nvSpPr>
        <p:spPr bwMode="auto">
          <a:xfrm>
            <a:off x="3948976" y="1510241"/>
            <a:ext cx="18890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ru-RU" sz="1100" b="1" dirty="0">
                <a:latin typeface="+mn-lt"/>
              </a:rPr>
              <a:t>MINIMUM</a:t>
            </a:r>
          </a:p>
        </p:txBody>
      </p:sp>
      <p:sp>
        <p:nvSpPr>
          <p:cNvPr id="88" name="TextBox 45"/>
          <p:cNvSpPr txBox="1">
            <a:spLocks noChangeArrowheads="1"/>
          </p:cNvSpPr>
          <p:nvPr/>
        </p:nvSpPr>
        <p:spPr bwMode="auto">
          <a:xfrm>
            <a:off x="2285286" y="1517392"/>
            <a:ext cx="18667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ru-RU" sz="1100" b="1">
                <a:latin typeface="+mn-lt"/>
              </a:rPr>
              <a:t>MEDIUM</a:t>
            </a:r>
            <a:endParaRPr lang="ru-RU" altLang="ru-RU" sz="1100" b="1">
              <a:latin typeface="+mn-lt"/>
            </a:endParaRPr>
          </a:p>
        </p:txBody>
      </p: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612686" y="1509050"/>
            <a:ext cx="17264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ru-RU" altLang="ru-RU" sz="1100" b="1" dirty="0">
                <a:latin typeface="+mn-lt"/>
              </a:rPr>
              <a:t>МАХ</a:t>
            </a:r>
            <a:r>
              <a:rPr lang="en-US" altLang="ru-RU" sz="1100" b="1" dirty="0">
                <a:latin typeface="+mn-lt"/>
              </a:rPr>
              <a:t>IMUM</a:t>
            </a:r>
            <a:endParaRPr lang="ru-RU" altLang="ru-RU" sz="1100" b="1" dirty="0">
              <a:latin typeface="+mn-lt"/>
            </a:endParaRPr>
          </a:p>
        </p:txBody>
      </p:sp>
      <p:sp>
        <p:nvSpPr>
          <p:cNvPr id="90" name="TextBox 39"/>
          <p:cNvSpPr txBox="1">
            <a:spLocks noChangeArrowheads="1"/>
          </p:cNvSpPr>
          <p:nvPr/>
        </p:nvSpPr>
        <p:spPr bwMode="auto">
          <a:xfrm>
            <a:off x="537543" y="1245811"/>
            <a:ext cx="7139607" cy="261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+mn-lt"/>
              </a:rPr>
              <a:t>Продукты проекта</a:t>
            </a:r>
          </a:p>
        </p:txBody>
      </p:sp>
      <p:sp>
        <p:nvSpPr>
          <p:cNvPr id="94" name="Прямоугольник 9"/>
          <p:cNvSpPr>
            <a:spLocks noChangeArrowheads="1"/>
          </p:cNvSpPr>
          <p:nvPr/>
        </p:nvSpPr>
        <p:spPr bwMode="auto">
          <a:xfrm>
            <a:off x="6324359" y="1515008"/>
            <a:ext cx="7286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ru-RU" sz="1100" b="1" dirty="0">
                <a:latin typeface="+mn-lt"/>
              </a:rPr>
              <a:t>MOBILE</a:t>
            </a:r>
            <a:endParaRPr lang="ru-RU" altLang="ru-RU" sz="1100" b="1" dirty="0">
              <a:latin typeface="+mn-lt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61342" y="1918862"/>
            <a:ext cx="1935039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 smtClean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Павильонный тип исполнения поста. Предназначен 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100" b="1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применения в санитарно-защитной зоне АЭС 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имеет максимальную комплектацию по оборудованию, имеет более </a:t>
            </a:r>
            <a:r>
              <a:rPr lang="ru-RU" sz="1100" b="1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продолжительную автономную работу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в основном решает задачи онлайн </a:t>
            </a:r>
            <a:r>
              <a:rPr lang="ru-RU" sz="1100" b="1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спектрометрии </a:t>
            </a:r>
            <a:r>
              <a:rPr lang="el-GR" sz="1100" b="1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ϒ</a:t>
            </a:r>
            <a:r>
              <a:rPr lang="ru-RU" sz="1100" b="1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-излучения, сбор и анализ проб осадков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снятие метеорологических данных на объекте для задач расчетного прогнозирования</a:t>
            </a:r>
            <a:endParaRPr lang="ru-RU" sz="1100" dirty="0">
              <a:solidFill>
                <a:srgbClr val="07396F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4210680" y="1922472"/>
            <a:ext cx="177351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 smtClean="0">
                <a:solidFill>
                  <a:srgbClr val="07396F"/>
                </a:solidFill>
              </a:rPr>
              <a:t>Контейнерный/стоечный тип исполнения поста. Пост </a:t>
            </a:r>
            <a:r>
              <a:rPr lang="ru-RU" sz="1100" dirty="0">
                <a:solidFill>
                  <a:srgbClr val="07396F"/>
                </a:solidFill>
              </a:rPr>
              <a:t>имеет </a:t>
            </a:r>
            <a:r>
              <a:rPr lang="ru-RU" sz="1100" b="1" dirty="0">
                <a:solidFill>
                  <a:srgbClr val="07396F"/>
                </a:solidFill>
              </a:rPr>
              <a:t>базовый комплект оборудования </a:t>
            </a:r>
            <a:r>
              <a:rPr lang="ru-RU" sz="1100" dirty="0">
                <a:solidFill>
                  <a:srgbClr val="07396F"/>
                </a:solidFill>
              </a:rPr>
              <a:t>предназначен для измерения </a:t>
            </a:r>
            <a:r>
              <a:rPr lang="ru-RU" sz="1100" b="1" dirty="0">
                <a:solidFill>
                  <a:srgbClr val="07396F"/>
                </a:solidFill>
              </a:rPr>
              <a:t>МАЭД  ϒ-излучения.</a:t>
            </a:r>
            <a:r>
              <a:rPr lang="ru-RU" sz="1100" dirty="0">
                <a:solidFill>
                  <a:srgbClr val="07396F"/>
                </a:solidFill>
              </a:rPr>
              <a:t> Применяется на АЭС и ОИАЭ в зоне наблюдения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5925826" y="1889970"/>
            <a:ext cx="183684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 smtClean="0">
                <a:solidFill>
                  <a:srgbClr val="07396F"/>
                </a:solidFill>
              </a:rPr>
              <a:t>Малогабаритный тип исполнения поста. Пост </a:t>
            </a:r>
            <a:r>
              <a:rPr lang="ru-RU" sz="1100" dirty="0">
                <a:solidFill>
                  <a:srgbClr val="07396F"/>
                </a:solidFill>
              </a:rPr>
              <a:t>имеет </a:t>
            </a:r>
            <a:r>
              <a:rPr lang="ru-RU" sz="1100" b="1" dirty="0" smtClean="0">
                <a:solidFill>
                  <a:srgbClr val="07396F"/>
                </a:solidFill>
              </a:rPr>
              <a:t>малые </a:t>
            </a:r>
            <a:r>
              <a:rPr lang="ru-RU" sz="1100" b="1" dirty="0">
                <a:solidFill>
                  <a:srgbClr val="07396F"/>
                </a:solidFill>
              </a:rPr>
              <a:t>габаритные размеры</a:t>
            </a:r>
            <a:r>
              <a:rPr lang="ru-RU" sz="1100" dirty="0">
                <a:solidFill>
                  <a:srgbClr val="07396F"/>
                </a:solidFill>
              </a:rPr>
              <a:t>, предназначен для размещения на стенах зданий и сооружений. Применяется в населенных пунктах и </a:t>
            </a:r>
            <a:r>
              <a:rPr lang="ru-RU" sz="1100" b="1" dirty="0">
                <a:solidFill>
                  <a:srgbClr val="07396F"/>
                </a:solidFill>
              </a:rPr>
              <a:t>зоне наблюдения</a:t>
            </a:r>
            <a:r>
              <a:rPr lang="ru-RU" sz="1100" dirty="0">
                <a:solidFill>
                  <a:srgbClr val="07396F"/>
                </a:solidFill>
              </a:rPr>
              <a:t> вокруг радиационно- и химически- опасных объектов для информирования населения</a:t>
            </a:r>
          </a:p>
        </p:txBody>
      </p:sp>
      <p:sp>
        <p:nvSpPr>
          <p:cNvPr id="100" name="TextBox 24"/>
          <p:cNvSpPr txBox="1">
            <a:spLocks noChangeArrowheads="1"/>
          </p:cNvSpPr>
          <p:nvPr/>
        </p:nvSpPr>
        <p:spPr bwMode="auto">
          <a:xfrm>
            <a:off x="1085644" y="1639327"/>
            <a:ext cx="8054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ru-RU" altLang="ru-RU" sz="1100" dirty="0">
                <a:latin typeface="+mn-lt"/>
              </a:rPr>
              <a:t>(</a:t>
            </a:r>
            <a:r>
              <a:rPr lang="ru-RU" altLang="ru-RU" sz="1100" dirty="0" smtClean="0">
                <a:latin typeface="+mn-lt"/>
              </a:rPr>
              <a:t>ПРК-04Р)</a:t>
            </a:r>
            <a:endParaRPr lang="ru-RU" altLang="ru-RU" sz="1100" dirty="0">
              <a:latin typeface="+mn-lt"/>
            </a:endParaRPr>
          </a:p>
        </p:txBody>
      </p:sp>
      <p:sp>
        <p:nvSpPr>
          <p:cNvPr id="101" name="TextBox 25"/>
          <p:cNvSpPr txBox="1">
            <a:spLocks noChangeArrowheads="1"/>
          </p:cNvSpPr>
          <p:nvPr/>
        </p:nvSpPr>
        <p:spPr bwMode="auto">
          <a:xfrm>
            <a:off x="2825518" y="1644102"/>
            <a:ext cx="8054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ru-RU" altLang="ru-RU" sz="1100" dirty="0">
                <a:latin typeface="+mn-lt"/>
              </a:rPr>
              <a:t>(</a:t>
            </a:r>
            <a:r>
              <a:rPr lang="ru-RU" altLang="ru-RU" sz="1100" dirty="0" smtClean="0">
                <a:latin typeface="+mn-lt"/>
              </a:rPr>
              <a:t>ПРК-03Р)</a:t>
            </a:r>
            <a:endParaRPr lang="ru-RU" altLang="ru-RU" sz="1100" dirty="0">
              <a:latin typeface="+mn-lt"/>
            </a:endParaRPr>
          </a:p>
        </p:txBody>
      </p:sp>
      <p:sp>
        <p:nvSpPr>
          <p:cNvPr id="102" name="TextBox 26"/>
          <p:cNvSpPr txBox="1">
            <a:spLocks noChangeArrowheads="1"/>
          </p:cNvSpPr>
          <p:nvPr/>
        </p:nvSpPr>
        <p:spPr bwMode="auto">
          <a:xfrm>
            <a:off x="4470021" y="1644102"/>
            <a:ext cx="8739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ru-RU" altLang="ru-RU" sz="1100" dirty="0">
                <a:latin typeface="+mn-lt"/>
              </a:rPr>
              <a:t>(</a:t>
            </a:r>
            <a:r>
              <a:rPr lang="ru-RU" altLang="ru-RU" sz="1100" dirty="0" smtClean="0">
                <a:latin typeface="+mn-lt"/>
              </a:rPr>
              <a:t>ПРК-02Р)</a:t>
            </a:r>
            <a:endParaRPr lang="ru-RU" altLang="ru-RU" sz="1100" dirty="0">
              <a:latin typeface="+mn-lt"/>
            </a:endParaRPr>
          </a:p>
        </p:txBody>
      </p:sp>
      <p:sp>
        <p:nvSpPr>
          <p:cNvPr id="103" name="TextBox 27"/>
          <p:cNvSpPr txBox="1">
            <a:spLocks noChangeArrowheads="1"/>
          </p:cNvSpPr>
          <p:nvPr/>
        </p:nvSpPr>
        <p:spPr bwMode="auto">
          <a:xfrm>
            <a:off x="6271098" y="1637617"/>
            <a:ext cx="8625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ru-RU" altLang="ru-RU" sz="1100" dirty="0">
                <a:latin typeface="+mn-lt"/>
              </a:rPr>
              <a:t>(</a:t>
            </a:r>
            <a:r>
              <a:rPr lang="ru-RU" altLang="ru-RU" sz="1100" dirty="0" smtClean="0">
                <a:latin typeface="+mn-lt"/>
              </a:rPr>
              <a:t>ПРК-05Р)</a:t>
            </a:r>
            <a:endParaRPr lang="ru-RU" altLang="ru-RU" sz="1100" dirty="0">
              <a:latin typeface="+mn-lt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51961" y="1588192"/>
            <a:ext cx="0" cy="3223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4190286" y="1588192"/>
            <a:ext cx="0" cy="3223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5930161" y="1588192"/>
            <a:ext cx="0" cy="3223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328955" y="1916830"/>
            <a:ext cx="1883893" cy="2447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Возможно применение как на АЭС так и ОИАЭ, а также для </a:t>
            </a:r>
            <a:r>
              <a:rPr lang="ru-RU" sz="1100" b="1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контроля газо-химических соединений в атмосферном воздухе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Может быть </a:t>
            </a:r>
            <a:r>
              <a:rPr lang="ru-RU" sz="1100" b="1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сконфигурирован для выполнения различных функций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измерения МАЭД </a:t>
            </a:r>
            <a:r>
              <a:rPr lang="el-GR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ϒ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-излучения, спектрометрии </a:t>
            </a:r>
            <a:r>
              <a:rPr lang="el-GR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ϒ</a:t>
            </a:r>
            <a:r>
              <a:rPr lang="ru-RU" sz="1100" dirty="0">
                <a:solidFill>
                  <a:srgbClr val="07396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-излучения и измерения концентрации вредных веществ в воздухе.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39750" y="571500"/>
            <a:ext cx="7086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37543" y="1851980"/>
            <a:ext cx="71396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4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282644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 smtClean="0"/>
              <a:t>Функции постов радиационного контроля</a:t>
            </a:r>
            <a:endParaRPr lang="ru-RU" sz="2000" dirty="0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57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127"/>
          <p:cNvSpPr>
            <a:spLocks noChangeArrowheads="1"/>
          </p:cNvSpPr>
          <p:nvPr/>
        </p:nvSpPr>
        <p:spPr bwMode="auto">
          <a:xfrm>
            <a:off x="539750" y="716280"/>
            <a:ext cx="8066368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63" tIns="0" rIns="0" bIns="0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7396F"/>
                </a:solidFill>
                <a:latin typeface="+mn-lt"/>
              </a:rPr>
              <a:t>Сбор данных от блоков детектирования </a:t>
            </a:r>
            <a:r>
              <a:rPr lang="ru-RU" b="1" dirty="0" smtClean="0">
                <a:solidFill>
                  <a:srgbClr val="07396F"/>
                </a:solidFill>
                <a:latin typeface="+mn-lt"/>
              </a:rPr>
              <a:t>(БД) </a:t>
            </a:r>
            <a:r>
              <a:rPr lang="ru-RU" dirty="0" smtClean="0">
                <a:solidFill>
                  <a:srgbClr val="07396F"/>
                </a:solidFill>
                <a:latin typeface="+mn-lt"/>
              </a:rPr>
              <a:t>радиационного контроля,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температуры окружающей среды (ОС) и датчиков газо-химического контроля ;</a:t>
            </a:r>
          </a:p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7396F"/>
                </a:solidFill>
                <a:latin typeface="+mn-lt"/>
              </a:rPr>
              <a:t>Обработка данных БД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в блоке обработки данных и телеметрии;</a:t>
            </a:r>
          </a:p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7396F"/>
                </a:solidFill>
                <a:latin typeface="+mn-lt"/>
              </a:rPr>
              <a:t>Прием </a:t>
            </a:r>
            <a:r>
              <a:rPr lang="ru-RU" b="1" dirty="0">
                <a:solidFill>
                  <a:srgbClr val="07396F"/>
                </a:solidFill>
                <a:latin typeface="+mn-lt"/>
              </a:rPr>
              <a:t>и обработка информационных пакетов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от центрального поста;</a:t>
            </a:r>
          </a:p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7396F"/>
                </a:solidFill>
                <a:latin typeface="+mn-lt"/>
              </a:rPr>
              <a:t>Передача накопленных данных  и статусной информации от постов </a:t>
            </a:r>
            <a:r>
              <a:rPr lang="ru-RU" b="1" dirty="0">
                <a:solidFill>
                  <a:srgbClr val="07396F"/>
                </a:solidFill>
                <a:latin typeface="+mn-lt"/>
              </a:rPr>
              <a:t>по запросу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 с центрального поста на </a:t>
            </a:r>
            <a:r>
              <a:rPr lang="ru-RU" dirty="0" smtClean="0">
                <a:solidFill>
                  <a:srgbClr val="07396F"/>
                </a:solidFill>
                <a:latin typeface="+mn-lt"/>
              </a:rPr>
              <a:t>верхний уровень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системы;</a:t>
            </a:r>
          </a:p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7396F"/>
                </a:solidFill>
                <a:latin typeface="+mn-lt"/>
              </a:rPr>
              <a:t>Передача данных от постов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на центральный пост по </a:t>
            </a:r>
            <a:r>
              <a:rPr lang="ru-RU" b="1" dirty="0">
                <a:solidFill>
                  <a:srgbClr val="07396F"/>
                </a:solidFill>
                <a:latin typeface="+mn-lt"/>
              </a:rPr>
              <a:t>собственной инициативе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;</a:t>
            </a:r>
          </a:p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7396F"/>
                </a:solidFill>
                <a:latin typeface="+mn-lt"/>
              </a:rPr>
              <a:t>Проведение диагностики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отключения питания 220В или обрыва кабеля питания поста, отсутствия БД или выхода из строя БД, несанкционированного открытия двери поста, возгорания или задымления поста, отказа модуля дискретных сигналов;</a:t>
            </a:r>
          </a:p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7396F"/>
                </a:solidFill>
                <a:latin typeface="+mn-lt"/>
              </a:rPr>
              <a:t>Накопление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 измеренных значений и </a:t>
            </a:r>
            <a:r>
              <a:rPr lang="ru-RU" b="1" dirty="0">
                <a:solidFill>
                  <a:srgbClr val="07396F"/>
                </a:solidFill>
                <a:latin typeface="+mn-lt"/>
              </a:rPr>
              <a:t>ведение архива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данных глубиной не менее 3 суток;</a:t>
            </a:r>
          </a:p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7396F"/>
                </a:solidFill>
                <a:latin typeface="+mn-lt"/>
              </a:rPr>
              <a:t>Оповещение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 и передача данных на центральный пост </a:t>
            </a:r>
            <a:r>
              <a:rPr lang="ru-RU" b="1" dirty="0">
                <a:solidFill>
                  <a:srgbClr val="07396F"/>
                </a:solidFill>
                <a:latin typeface="+mn-lt"/>
              </a:rPr>
              <a:t>при превышении пороговых </a:t>
            </a:r>
            <a:r>
              <a:rPr lang="ru-RU" dirty="0">
                <a:solidFill>
                  <a:srgbClr val="07396F"/>
                </a:solidFill>
                <a:latin typeface="+mn-lt"/>
              </a:rPr>
              <a:t>значений предупредительных и аварийных </a:t>
            </a:r>
            <a:r>
              <a:rPr lang="ru-RU" b="1" dirty="0" err="1" smtClean="0">
                <a:solidFill>
                  <a:srgbClr val="07396F"/>
                </a:solidFill>
                <a:latin typeface="+mn-lt"/>
              </a:rPr>
              <a:t>уставок</a:t>
            </a:r>
            <a:r>
              <a:rPr lang="ru-RU" b="1" dirty="0" smtClean="0">
                <a:solidFill>
                  <a:srgbClr val="07396F"/>
                </a:solidFill>
                <a:latin typeface="+mn-lt"/>
              </a:rPr>
              <a:t> </a:t>
            </a:r>
            <a:endParaRPr lang="ru-RU" b="1" dirty="0">
              <a:solidFill>
                <a:srgbClr val="07396F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ru-RU" dirty="0">
              <a:solidFill>
                <a:srgbClr val="073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7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4"/>
          <p:cNvSpPr txBox="1">
            <a:spLocks/>
          </p:cNvSpPr>
          <p:nvPr/>
        </p:nvSpPr>
        <p:spPr>
          <a:xfrm>
            <a:off x="539750" y="322730"/>
            <a:ext cx="6775450" cy="7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 smtClean="0"/>
              <a:t>Проектные требования к функциям ПРК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r>
              <a:rPr lang="ru-RU" sz="2000" b="0" dirty="0" smtClean="0"/>
              <a:t>(при аварийной ситуации на АЭС)</a:t>
            </a:r>
            <a:endParaRPr lang="ru-RU" sz="2000" b="0" dirty="0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539750" y="571500"/>
            <a:ext cx="57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127"/>
          <p:cNvSpPr>
            <a:spLocks noChangeArrowheads="1"/>
          </p:cNvSpPr>
          <p:nvPr/>
        </p:nvSpPr>
        <p:spPr bwMode="auto">
          <a:xfrm>
            <a:off x="539750" y="1041923"/>
            <a:ext cx="84832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63" tIns="0" rIns="0" bIns="0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8708" indent="-128708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Авария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– нарушение нормальной эксплуатации АС, при котором произошел выход радиоактивных веществ и (или) ионизирующего излучения за границы, предусмотренные проектной документацией АС для нормальной эксплуатации в количествах, превышающих установленные пределы безопасной эксплуатации; авария характеризуется исходным событием, путями протекания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последствиями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750063"/>
              </p:ext>
            </p:extLst>
          </p:nvPr>
        </p:nvGraphicFramePr>
        <p:xfrm>
          <a:off x="668804" y="2689804"/>
          <a:ext cx="799651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41"/>
                <a:gridCol w="2242671"/>
                <a:gridCol w="2665506"/>
              </a:tblGrid>
              <a:tr h="295835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Характеристика</a:t>
                      </a:r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Обмен информацией ПРК</a:t>
                      </a:r>
                      <a:r>
                        <a:rPr lang="ru-RU" baseline="0" dirty="0" smtClean="0"/>
                        <a:t> с ЦПУ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583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Нормальный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Ускоренный</a:t>
                      </a:r>
                      <a:endParaRPr lang="ru-RU" dirty="0"/>
                    </a:p>
                  </a:txBody>
                  <a:tcPr anchor="ctr"/>
                </a:tc>
              </a:tr>
              <a:tr h="29583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Частота передачи данных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 мин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r>
                        <a:rPr lang="ru-RU" baseline="0" dirty="0" smtClean="0"/>
                        <a:t> мин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53197" y="3858007"/>
            <a:ext cx="8254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Проектом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АСКРО должен быть предусмотрен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алгоритм автоматического перехода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режим ускоренного обмена  информацией на основании анализа результатов контроля радиационной обстановки, радиационных параметров на АС, технологических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параметров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AB3C71C1D58544A8EAFCD209AEE8CEE" ma:contentTypeVersion="0" ma:contentTypeDescription="Создание документа." ma:contentTypeScope="" ma:versionID="9d66495d67593312f6436318a7e426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70B3F7-F807-4136-9BE1-F0521C6F53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C81DC79-9ACD-4DD7-9AC9-4FDC986045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793572-E2BC-4839-8D61-046F58C841E1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4417</TotalTime>
  <Words>1072</Words>
  <Application>Microsoft Office PowerPoint</Application>
  <PresentationFormat>Произвольный</PresentationFormat>
  <Paragraphs>166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Программно-техническая реализация алгоритма работы постов радиационного контроля АСКРО при различных режимах работы АЭС  Авторы: С.Б. Чебышов, Р.А. Насибуллин, А.С. Гордеев,                     М.В. Орлов, И.А. Ащеулов, К.Ю. Кротов  Докладчик:  Р.А. Насибуллин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Насибуллин Рамис Асгатович</cp:lastModifiedBy>
  <cp:revision>488</cp:revision>
  <cp:lastPrinted>2021-10-18T07:57:56Z</cp:lastPrinted>
  <dcterms:created xsi:type="dcterms:W3CDTF">2019-09-24T12:37:05Z</dcterms:created>
  <dcterms:modified xsi:type="dcterms:W3CDTF">2024-01-25T16:39:39Z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0x0101008AB3C71C1D58544A8EAFCD209AEE8CEE</vt:lpwstr>
  </property>
</Properties>
</file>